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42537-9512-45EA-ADE1-98B92324F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9C03CF-A178-4C8D-A4BB-C3FD2FF87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F36B2-E91F-4148-90A5-2FD974FB3551}" type="datetimeFigureOut">
              <a:rPr lang="en-CA" smtClean="0"/>
              <a:t>23/09/2017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2BFF5E-72EE-46BF-8BB0-FBF3E646A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00FE24-8AE3-4124-8676-FCCCE32D2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1145E-631B-452E-AA63-6DFBB15372E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2387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B469A4-8BD7-4CE9-BB92-26AD8E52E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E07E2D-34FF-48FE-988D-142CDF5D15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8A82E-73CC-43B7-B355-F91BC26A19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F36B2-E91F-4148-90A5-2FD974FB3551}" type="datetimeFigureOut">
              <a:rPr lang="en-CA" smtClean="0"/>
              <a:t>23/09/2017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D1FBE-B089-4773-B1A8-5FD13E745B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F3227-DF9D-44F1-AA0C-C8A7D1460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1145E-631B-452E-AA63-6DFBB15372E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5001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3BEA28C-DB99-4F5F-A166-024DD1358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s-AR" b="1"/>
            </a:br>
            <a:r>
              <a:rPr lang="es-AR" b="1"/>
              <a:t>Shiny 2</a:t>
            </a:r>
            <a:br>
              <a:rPr lang="en-CA" b="1"/>
            </a:br>
            <a:r>
              <a:rPr lang="es-ES" sz="2000" b="1">
                <a:solidFill>
                  <a:schemeClr val="accent5"/>
                </a:solidFill>
              </a:rPr>
              <a:t>Distintas aplicaciones web con Shiny, explorando códigos</a:t>
            </a:r>
            <a:br>
              <a:rPr lang="en-CA" sz="2000" b="1">
                <a:solidFill>
                  <a:schemeClr val="accent5"/>
                </a:solidFill>
              </a:rPr>
            </a:br>
            <a:br>
              <a:rPr lang="en-CA" sz="2000" b="1">
                <a:solidFill>
                  <a:schemeClr val="accent5"/>
                </a:solidFill>
              </a:rPr>
            </a:br>
            <a:endParaRPr lang="en" sz="2000" b="1" dirty="0">
              <a:solidFill>
                <a:schemeClr val="accent5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AEEE91-6A64-48F5-A990-30E80596C5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64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F35A116-2C09-40C7-ACF5-CCFFD03C2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AF43A8-33CF-4666-BE8F-A42E5EFCFD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83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32CBC03-B6F4-4D05-B28B-630DB5B47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6B0621-6655-4209-B31D-6B8A164B29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254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7D38E16-657C-4C83-9598-5EF05FF19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 typeface="Helvetica Neue" charset="0"/>
              <a:buNone/>
            </a:pPr>
            <a:r>
              <a:rPr lang="en-CA" altLang="en-US" sz="2600" b="1">
                <a:latin typeface="Helvetica Neue" charset="0"/>
                <a:cs typeface="Helvetica Neue" charset="0"/>
                <a:sym typeface="Helvetica Neue" charset="0"/>
              </a:rPr>
              <a:t>¿Por qué</a:t>
            </a:r>
            <a:br>
              <a:rPr lang="en-US" altLang="en-US" sz="2600" b="1">
                <a:latin typeface="Helvetica Neue" charset="0"/>
                <a:cs typeface="Helvetica Neue" charset="0"/>
                <a:sym typeface="Helvetica Neue" charset="0"/>
              </a:rPr>
            </a:br>
            <a:r>
              <a:rPr lang="en-CA" altLang="en-US" sz="2600" b="1">
                <a:solidFill>
                  <a:srgbClr val="88398A"/>
                </a:solidFill>
                <a:latin typeface="Helvetica Neue" charset="0"/>
                <a:cs typeface="Helvetica Neue" charset="0"/>
                <a:sym typeface="Helvetica Neue" charset="0"/>
              </a:rPr>
              <a:t>Shiny?</a:t>
            </a:r>
            <a:endParaRPr lang="en-US" altLang="en-US" sz="2600" b="1">
              <a:solidFill>
                <a:srgbClr val="88398A"/>
              </a:solidFill>
              <a:latin typeface="Helvetica Neue" charset="0"/>
              <a:cs typeface="Helvetica Neue" charset="0"/>
              <a:sym typeface="Helvetica Neue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765A26-4A49-42A8-BE41-3B6FD61DE4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594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38A5717-6C02-43E8-815B-11E501D21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1FA574-83E9-43F1-85B0-26CC61FF8B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832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C0B4191-B453-42E1-9B4D-99983A5B2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1456C1-943E-4C25-9A10-0B69C0831E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050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0F4D875-3B49-4F9D-B124-0A3A57D4A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9B31C0-93BD-47C5-8C06-A1EFD2FDDE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25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174F1CA-3400-401A-9A99-B6B6FF893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 typeface="Helvetica Neue" charset="0"/>
              <a:buNone/>
            </a:pPr>
            <a:r>
              <a:rPr lang="en-CA" altLang="en-US" sz="2600" b="1">
                <a:latin typeface="Helvetica Neue" charset="0"/>
                <a:cs typeface="Helvetica Neue" charset="0"/>
                <a:sym typeface="Helvetica Neue" charset="0"/>
              </a:rPr>
              <a:t>¿Por qué</a:t>
            </a:r>
            <a:br>
              <a:rPr lang="en-US" altLang="en-US" sz="2600" b="1">
                <a:latin typeface="Helvetica Neue" charset="0"/>
                <a:cs typeface="Helvetica Neue" charset="0"/>
                <a:sym typeface="Helvetica Neue" charset="0"/>
              </a:rPr>
            </a:br>
            <a:r>
              <a:rPr lang="en-CA" altLang="en-US" sz="2600" b="1">
                <a:solidFill>
                  <a:srgbClr val="88398A"/>
                </a:solidFill>
                <a:latin typeface="Helvetica Neue" charset="0"/>
                <a:cs typeface="Helvetica Neue" charset="0"/>
                <a:sym typeface="Helvetica Neue" charset="0"/>
              </a:rPr>
              <a:t>Shiny?</a:t>
            </a:r>
            <a:endParaRPr lang="en-US" altLang="en-US" sz="2600" b="1">
              <a:solidFill>
                <a:srgbClr val="88398A"/>
              </a:solidFill>
              <a:latin typeface="Helvetica Neue" charset="0"/>
              <a:cs typeface="Helvetica Neue" charset="0"/>
              <a:sym typeface="Helvetica Neue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068E6F-5318-478E-97F9-A61561FABA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15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9E92AAD-D588-444A-8ACB-2E347335F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FBBA2E-E04A-4B12-9008-7FE6193A29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954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E3050DD-B100-41F0-BC19-FA36EB30D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2F54F5-C4CA-46F0-9E23-31BC3C371B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602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EC1284E-802D-4141-8AB0-29BADFB91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CFD978-5DD4-49C0-961C-9D97FACB3F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344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DAB8AAD-8239-461C-A915-9B6467119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 typeface="Helvetica Neue" charset="0"/>
              <a:buNone/>
            </a:pPr>
            <a:r>
              <a:rPr lang="en-CA" altLang="en-US" sz="2600" b="1">
                <a:latin typeface="Helvetica Neue" charset="0"/>
                <a:cs typeface="Helvetica Neue" charset="0"/>
                <a:sym typeface="Helvetica Neue" charset="0"/>
              </a:rPr>
              <a:t>¿</a:t>
            </a:r>
            <a:r>
              <a:rPr lang="es-AR" altLang="en-US" sz="2600" b="1">
                <a:latin typeface="Helvetica Neue" charset="0"/>
                <a:cs typeface="Helvetica Neue" charset="0"/>
                <a:sym typeface="Helvetica Neue" charset="0"/>
              </a:rPr>
              <a:t>Qué es </a:t>
            </a:r>
            <a:br>
              <a:rPr lang="es-AR" altLang="en-US" sz="2600" b="1">
                <a:latin typeface="Helvetica Neue" charset="0"/>
                <a:cs typeface="Helvetica Neue" charset="0"/>
                <a:sym typeface="Helvetica Neue" charset="0"/>
              </a:rPr>
            </a:br>
            <a:r>
              <a:rPr lang="en-CA" altLang="en-US" sz="2600" b="1">
                <a:solidFill>
                  <a:srgbClr val="88398A"/>
                </a:solidFill>
                <a:latin typeface="Helvetica Neue" charset="0"/>
                <a:cs typeface="Helvetica Neue" charset="0"/>
                <a:sym typeface="Helvetica Neue" charset="0"/>
              </a:rPr>
              <a:t>Shiny?</a:t>
            </a:r>
            <a:endParaRPr lang="en-US" altLang="en-US" sz="2600" b="1" dirty="0">
              <a:solidFill>
                <a:srgbClr val="88398A"/>
              </a:solidFill>
              <a:latin typeface="Helvetica Neue" charset="0"/>
              <a:cs typeface="Helvetica Neue" charset="0"/>
              <a:sym typeface="Helvetica Neue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79A57D-D899-4436-BF08-520454BF29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98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25E63F0-71D6-47C4-AC13-D10AFB56D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59AFC6-2CB1-40E4-B849-5EF078EC0A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620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611EE44-56B6-4EB4-A4A1-5D879DC0A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DD94A0-426B-412E-8667-33AAE55AF5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02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E61F307-0129-4B86-BDCC-4A7EB7F68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D1AAA7-720C-480C-888C-FC03A7E49B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411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D482DBA-96C3-4C97-8DD3-CFF850AE8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88815E-C343-41F3-9245-866B3BFCBB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78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11803D0-D7D9-48D8-ACF4-737C0C986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B53EAE-9D8C-4B29-B068-85BEC62C18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00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85668F5-CA69-46DB-99DC-AEA70BF6B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AD258B-F11D-422D-8060-CB987A85EB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04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161BA4A-5EB7-4D70-8AEB-93166A6B2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 typeface="Helvetica Neue" charset="0"/>
              <a:buNone/>
            </a:pPr>
            <a:r>
              <a:rPr lang="en-CA" altLang="en-US" sz="2600" b="1">
                <a:latin typeface="Helvetica Neue" charset="0"/>
                <a:cs typeface="Helvetica Neue" charset="0"/>
                <a:sym typeface="Helvetica Neue" charset="0"/>
              </a:rPr>
              <a:t>Interfaz</a:t>
            </a:r>
            <a:br>
              <a:rPr lang="en-US" altLang="en-US" sz="2600" b="1">
                <a:latin typeface="Helvetica Neue" charset="0"/>
                <a:cs typeface="Helvetica Neue" charset="0"/>
                <a:sym typeface="Helvetica Neue" charset="0"/>
              </a:rPr>
            </a:br>
            <a:r>
              <a:rPr lang="en-CA" altLang="en-US" sz="2600" b="1">
                <a:solidFill>
                  <a:srgbClr val="88398A"/>
                </a:solidFill>
                <a:latin typeface="Helvetica Neue" charset="0"/>
                <a:cs typeface="Helvetica Neue" charset="0"/>
                <a:sym typeface="Helvetica Neue" charset="0"/>
              </a:rPr>
              <a:t>de Usuario</a:t>
            </a:r>
            <a:endParaRPr lang="en-US" altLang="en-US" sz="2600" b="1">
              <a:solidFill>
                <a:srgbClr val="88398A"/>
              </a:solidFill>
              <a:latin typeface="Helvetica Neue" charset="0"/>
              <a:cs typeface="Helvetica Neue" charset="0"/>
              <a:sym typeface="Helvetica Neue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E96783-3D23-4CFE-9B86-2845CC5705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45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5FA8E35-8D2F-44D1-861A-167BEFC31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BFACB5-4521-4DDD-AB06-F1DB6520E7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58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57211F7-F7F2-421E-9482-82D79741E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 typeface="Helvetica Neue" charset="0"/>
              <a:buNone/>
            </a:pPr>
            <a:r>
              <a:rPr lang="es-AR" altLang="en-US" sz="6000">
                <a:solidFill>
                  <a:srgbClr val="000000"/>
                </a:solidFill>
                <a:latin typeface="Miss Beautiful Bold" panose="02000500000000000000" pitchFamily="2" charset="0"/>
                <a:cs typeface="Helvetica Neue" charset="0"/>
                <a:sym typeface="Arial" panose="020B0604020202020204" pitchFamily="34" charset="0"/>
              </a:rPr>
              <a:t>Layout</a:t>
            </a:r>
            <a:endParaRPr lang="en-US" altLang="en-US" sz="6000">
              <a:solidFill>
                <a:srgbClr val="000000"/>
              </a:solidFill>
              <a:latin typeface="Miss Beautiful Bold" panose="02000500000000000000" pitchFamily="2" charset="0"/>
              <a:cs typeface="Helvetica Neue" charset="0"/>
              <a:sym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C8C436-C947-4F87-B744-5383042E6E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775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4247397-BDB3-4F8F-8295-50E63C18A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 typeface="Helvetica Neue" charset="0"/>
              <a:buNone/>
            </a:pPr>
            <a:r>
              <a:rPr lang="en-CA" altLang="en-US" sz="2600" b="1">
                <a:latin typeface="Helvetica Neue" charset="0"/>
                <a:cs typeface="Helvetica Neue" charset="0"/>
                <a:sym typeface="Helvetica Neue" charset="0"/>
              </a:rPr>
              <a:t>Interfaz</a:t>
            </a:r>
            <a:br>
              <a:rPr lang="en-US" altLang="en-US" sz="2600" b="1">
                <a:latin typeface="Helvetica Neue" charset="0"/>
                <a:cs typeface="Helvetica Neue" charset="0"/>
                <a:sym typeface="Helvetica Neue" charset="0"/>
              </a:rPr>
            </a:br>
            <a:r>
              <a:rPr lang="en-CA" altLang="en-US" sz="2600" b="1">
                <a:solidFill>
                  <a:srgbClr val="88398A"/>
                </a:solidFill>
                <a:latin typeface="Helvetica Neue" charset="0"/>
                <a:cs typeface="Helvetica Neue" charset="0"/>
                <a:sym typeface="Helvetica Neue" charset="0"/>
              </a:rPr>
              <a:t>de Usuario</a:t>
            </a:r>
            <a:endParaRPr lang="en-US" altLang="en-US" sz="2600" b="1">
              <a:solidFill>
                <a:srgbClr val="88398A"/>
              </a:solidFill>
              <a:latin typeface="Helvetica Neue" charset="0"/>
              <a:cs typeface="Helvetica Neue" charset="0"/>
              <a:sym typeface="Helvetica Neue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217161-10F9-491A-8944-6625B37439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78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B8714A1-8EB4-4BEE-B653-3F05C4639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083DC9-4F84-42C3-A01B-F37D5731B8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285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9813BBF-3FD5-42B7-8256-911E85282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012254-AF41-4ECA-9917-76096B754A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11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C56F2DD-B8DF-4200-AB7B-81D59517E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47B3D7-3919-48F8-A240-623D90F9CB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3417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6326289-A595-4AC8-8227-223F0ACC9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 typeface="Helvetica Neue" charset="0"/>
              <a:buNone/>
            </a:pPr>
            <a:r>
              <a:rPr lang="en-CA" altLang="en-US" sz="2600" b="1">
                <a:latin typeface="Helvetica Neue" charset="0"/>
                <a:cs typeface="Helvetica Neue" charset="0"/>
                <a:sym typeface="Helvetica Neue" charset="0"/>
              </a:rPr>
              <a:t>Interfaz</a:t>
            </a:r>
            <a:br>
              <a:rPr lang="en-US" altLang="en-US" sz="2600" b="1">
                <a:latin typeface="Helvetica Neue" charset="0"/>
                <a:cs typeface="Helvetica Neue" charset="0"/>
                <a:sym typeface="Helvetica Neue" charset="0"/>
              </a:rPr>
            </a:br>
            <a:r>
              <a:rPr lang="en-CA" altLang="en-US" sz="2600" b="1">
                <a:solidFill>
                  <a:srgbClr val="88398A"/>
                </a:solidFill>
                <a:latin typeface="Helvetica Neue" charset="0"/>
                <a:cs typeface="Helvetica Neue" charset="0"/>
                <a:sym typeface="Helvetica Neue" charset="0"/>
              </a:rPr>
              <a:t>de Usuario</a:t>
            </a:r>
            <a:endParaRPr lang="en-US" altLang="en-US" sz="2600" b="1">
              <a:solidFill>
                <a:srgbClr val="88398A"/>
              </a:solidFill>
              <a:latin typeface="Helvetica Neue" charset="0"/>
              <a:cs typeface="Helvetica Neue" charset="0"/>
              <a:sym typeface="Helvetica Neue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438FC9-B951-4C98-B5FB-245A668BC4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9229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3D38082-EA92-45BF-8070-26CE395C7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89AD06-08CF-4146-8A9D-B3E82B6F49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737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F9D74B9-6F61-4618-B1B2-38062B63E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 typeface="Helvetica Neue" charset="0"/>
              <a:buNone/>
            </a:pPr>
            <a:r>
              <a:rPr lang="es-AR" altLang="en-US" sz="2600" b="1">
                <a:latin typeface="Helvetica Neue" charset="0"/>
                <a:cs typeface="Helvetica Neue" charset="0"/>
                <a:sym typeface="Helvetica Neue" charset="0"/>
              </a:rPr>
              <a:t>Formato del Input</a:t>
            </a:r>
            <a:endParaRPr lang="en-US" altLang="en-US" sz="2600" b="1">
              <a:solidFill>
                <a:srgbClr val="88398A"/>
              </a:solidFill>
              <a:latin typeface="Helvetica Neue" charset="0"/>
              <a:cs typeface="Helvetica Neue" charset="0"/>
              <a:sym typeface="Helvetica Neue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38DED5-57A2-483F-9A11-E2CDB7D544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309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5E33B62-4490-4F5E-A8FD-22FB7FA1C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 typeface="Helvetica Neue" charset="0"/>
              <a:buNone/>
            </a:pPr>
            <a:r>
              <a:rPr lang="es-AR" altLang="en-US" sz="2600" b="1">
                <a:latin typeface="Helvetica Neue" charset="0"/>
                <a:cs typeface="Helvetica Neue" charset="0"/>
                <a:sym typeface="Helvetica Neue" charset="0"/>
              </a:rPr>
              <a:t>Formato del Input</a:t>
            </a:r>
            <a:endParaRPr lang="en-US" altLang="en-US" sz="2600" b="1">
              <a:solidFill>
                <a:srgbClr val="88398A"/>
              </a:solidFill>
              <a:latin typeface="Helvetica Neue" charset="0"/>
              <a:cs typeface="Helvetica Neue" charset="0"/>
              <a:sym typeface="Helvetica Neue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FB7A00-EACA-4F65-9528-4884FC9534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2943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B9302CD-BEAB-47C7-8AB8-D1044B6D4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 typeface="Helvetica Neue" charset="0"/>
              <a:buNone/>
            </a:pPr>
            <a:r>
              <a:rPr lang="en-CA" altLang="en-US" sz="2600" b="1">
                <a:latin typeface="Helvetica Neue" charset="0"/>
                <a:cs typeface="Helvetica Neue" charset="0"/>
                <a:sym typeface="Helvetica Neue" charset="0"/>
              </a:rPr>
              <a:t>Interfaz</a:t>
            </a:r>
            <a:br>
              <a:rPr lang="en-US" altLang="en-US" sz="2600" b="1">
                <a:latin typeface="Helvetica Neue" charset="0"/>
                <a:cs typeface="Helvetica Neue" charset="0"/>
                <a:sym typeface="Helvetica Neue" charset="0"/>
              </a:rPr>
            </a:br>
            <a:r>
              <a:rPr lang="en-CA" altLang="en-US" sz="2600" b="1">
                <a:solidFill>
                  <a:srgbClr val="88398A"/>
                </a:solidFill>
                <a:latin typeface="Helvetica Neue" charset="0"/>
                <a:cs typeface="Helvetica Neue" charset="0"/>
                <a:sym typeface="Helvetica Neue" charset="0"/>
              </a:rPr>
              <a:t>de Usuario</a:t>
            </a:r>
            <a:endParaRPr lang="en-US" altLang="en-US" sz="2600" b="1">
              <a:solidFill>
                <a:srgbClr val="88398A"/>
              </a:solidFill>
              <a:latin typeface="Helvetica Neue" charset="0"/>
              <a:cs typeface="Helvetica Neue" charset="0"/>
              <a:sym typeface="Helvetica Neue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E2CD2C-DC69-4CF5-B0BB-D4EC5F3991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9445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B4CF553-8AD2-49C9-9CC4-742F70E83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641B72-4E45-4CFB-B057-4048CEA0FE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7042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9C5A8DD-1AB9-4170-900B-F7E08FE4D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7E1B98-59BC-402C-8A3D-80328C8F21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563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D5C7E5C-7F56-412D-8D7B-FF2BF7415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 typeface="Helvetica Neue" charset="0"/>
              <a:buNone/>
            </a:pPr>
            <a:r>
              <a:rPr lang="en-CA" altLang="en-US" sz="2600" b="1">
                <a:latin typeface="Helvetica Neue" charset="0"/>
                <a:cs typeface="Helvetica Neue" charset="0"/>
                <a:sym typeface="Helvetica Neue" charset="0"/>
              </a:rPr>
              <a:t>Interfaz</a:t>
            </a:r>
            <a:br>
              <a:rPr lang="en-US" altLang="en-US" sz="2600" b="1">
                <a:latin typeface="Helvetica Neue" charset="0"/>
                <a:cs typeface="Helvetica Neue" charset="0"/>
                <a:sym typeface="Helvetica Neue" charset="0"/>
              </a:rPr>
            </a:br>
            <a:r>
              <a:rPr lang="en-CA" altLang="en-US" sz="2600" b="1">
                <a:solidFill>
                  <a:srgbClr val="88398A"/>
                </a:solidFill>
                <a:latin typeface="Helvetica Neue" charset="0"/>
                <a:cs typeface="Helvetica Neue" charset="0"/>
                <a:sym typeface="Helvetica Neue" charset="0"/>
              </a:rPr>
              <a:t>de Usuario</a:t>
            </a:r>
            <a:endParaRPr lang="en-US" altLang="en-US" sz="2600" b="1">
              <a:solidFill>
                <a:srgbClr val="88398A"/>
              </a:solidFill>
              <a:latin typeface="Helvetica Neue" charset="0"/>
              <a:cs typeface="Helvetica Neue" charset="0"/>
              <a:sym typeface="Helvetica Neue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8DBE5D-9459-478F-BB32-5E8A059793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990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F0C9DC1-0989-495A-97B5-9F95981B0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Clr>
                <a:srgbClr val="181818"/>
              </a:buClr>
              <a:buFont typeface="Helvetica Neue" charset="0"/>
              <a:buNone/>
            </a:pPr>
            <a:r>
              <a:rPr lang="en-CA" altLang="en-US" sz="2600" b="1">
                <a:solidFill>
                  <a:schemeClr val="tx1"/>
                </a:solidFill>
                <a:latin typeface="Helvetica Neue" charset="0"/>
                <a:cs typeface="Helvetica Neue" charset="0"/>
                <a:sym typeface="Helvetica Neue" charset="0"/>
              </a:rPr>
              <a:t>Plantilla </a:t>
            </a:r>
            <a:r>
              <a:rPr lang="en-CA" altLang="en-US" sz="2600" b="1">
                <a:solidFill>
                  <a:srgbClr val="88398A"/>
                </a:solidFill>
                <a:latin typeface="Helvetica Neue" charset="0"/>
                <a:cs typeface="Helvetica Neue" charset="0"/>
                <a:sym typeface="Helvetica Neue" charset="0"/>
              </a:rPr>
              <a:t>Shiny</a:t>
            </a:r>
            <a:endParaRPr lang="en-US" altLang="en-US" sz="2600" b="1" dirty="0">
              <a:solidFill>
                <a:srgbClr val="88398A"/>
              </a:solidFill>
              <a:latin typeface="Helvetica Neue" charset="0"/>
              <a:cs typeface="Helvetica Neue" charset="0"/>
              <a:sym typeface="Helvetica Neue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7F6C04-2497-41AE-B341-6D6AE848BB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0448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D4E0DC9-DBDD-4EE3-8770-32195DA3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1C7FC8-98B1-44EE-B9AD-763087B2DC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0894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0730A1E-3220-4380-9686-88EBB2D0D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73AB89-FB51-4C4A-9007-D45BA6BA56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6722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A8512AE-8167-458C-94B0-A470BEB1B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437CEB-B5C4-4243-B97B-4B32ECC2B8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190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73F7F88-2459-431B-9924-9C74A20C6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88E182-9948-455D-A79D-A0E8DFEE3F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770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49F2491-5601-4087-9C6E-601130328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F69D96-6526-4B6E-B22D-05CFC751DA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3788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699004A-8878-46E6-90F9-A51E83EA6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9E7093-CCA6-4C5A-B9AA-12B4214167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895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F1F2656-D85C-4FC9-B909-9B9C83715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5521EA-3838-45AB-8CF4-692580E4F4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380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EAA5E1D-F2AB-445D-871A-45EA11D62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6C5AD1-E968-4A97-A311-51A98C6CDB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2063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C75CC00-802B-49DE-8F0A-F2352E9F2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 typeface="Helvetica Neue" charset="0"/>
              <a:buNone/>
            </a:pPr>
            <a:r>
              <a:rPr lang="es-AR" altLang="en-US" sz="2600" b="1">
                <a:latin typeface="Helvetica Neue" charset="0"/>
                <a:cs typeface="Helvetica Neue" charset="0"/>
                <a:sym typeface="Helvetica Neue" charset="0"/>
              </a:rPr>
              <a:t>Correr la </a:t>
            </a:r>
            <a:br>
              <a:rPr lang="en-US" altLang="en-US" sz="2600" b="1">
                <a:latin typeface="Helvetica Neue" charset="0"/>
                <a:cs typeface="Helvetica Neue" charset="0"/>
                <a:sym typeface="Helvetica Neue" charset="0"/>
              </a:rPr>
            </a:br>
            <a:r>
              <a:rPr lang="en-CA" altLang="en-US" sz="2600" b="1">
                <a:solidFill>
                  <a:srgbClr val="88398A"/>
                </a:solidFill>
                <a:latin typeface="Helvetica Neue" charset="0"/>
                <a:cs typeface="Helvetica Neue" charset="0"/>
                <a:sym typeface="Helvetica Neue" charset="0"/>
              </a:rPr>
              <a:t>aplicación</a:t>
            </a:r>
            <a:endParaRPr lang="en-US" altLang="en-US" sz="2600" b="1">
              <a:solidFill>
                <a:srgbClr val="88398A"/>
              </a:solidFill>
              <a:latin typeface="Helvetica Neue" charset="0"/>
              <a:cs typeface="Helvetica Neue" charset="0"/>
              <a:sym typeface="Helvetica Neue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FCD93D-222D-45F3-B733-C1136A7C6C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936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B8EDAEF-2690-4982-BEA4-2FFCABCBC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 typeface="Helvetica Neue" charset="0"/>
              <a:buNone/>
            </a:pPr>
            <a:r>
              <a:rPr lang="es-AR" altLang="en-US" sz="2600" b="1">
                <a:latin typeface="Helvetica Neue" charset="0"/>
                <a:cs typeface="Helvetica Neue" charset="0"/>
                <a:sym typeface="Helvetica Neue" charset="0"/>
              </a:rPr>
              <a:t>Correr la </a:t>
            </a:r>
            <a:br>
              <a:rPr lang="en-US" altLang="en-US" sz="2600" b="1">
                <a:latin typeface="Helvetica Neue" charset="0"/>
                <a:cs typeface="Helvetica Neue" charset="0"/>
                <a:sym typeface="Helvetica Neue" charset="0"/>
              </a:rPr>
            </a:br>
            <a:r>
              <a:rPr lang="en-CA" altLang="en-US" sz="2600" b="1">
                <a:solidFill>
                  <a:srgbClr val="88398A"/>
                </a:solidFill>
                <a:latin typeface="Helvetica Neue" charset="0"/>
                <a:cs typeface="Helvetica Neue" charset="0"/>
                <a:sym typeface="Helvetica Neue" charset="0"/>
              </a:rPr>
              <a:t>aplicación</a:t>
            </a:r>
            <a:endParaRPr lang="en-US" altLang="en-US" sz="2600" b="1">
              <a:solidFill>
                <a:srgbClr val="88398A"/>
              </a:solidFill>
              <a:latin typeface="Helvetica Neue" charset="0"/>
              <a:cs typeface="Helvetica Neue" charset="0"/>
              <a:sym typeface="Helvetica Neue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57DF0-8004-4324-90CF-FAA1D981B9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84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7CE6669-2868-4B0F-A7D6-4AF3FB535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A50F9F-C406-4927-A1B2-EDEB9AA014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014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07B4D55-3F14-4EC4-AE3A-5872B7B71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5FFEDC-A343-4555-AAD1-7290BE8BD6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4594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2DCF09A-D4C6-406C-9468-E9420BC94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 typeface="Helvetica Neue" charset="0"/>
              <a:buNone/>
            </a:pPr>
            <a:r>
              <a:rPr lang="en-CA" altLang="en-US" sz="2600" b="1">
                <a:latin typeface="Helvetica Neue" charset="0"/>
                <a:cs typeface="Helvetica Neue" charset="0"/>
                <a:sym typeface="Helvetica Neue" charset="0"/>
              </a:rPr>
              <a:t>Interfaz</a:t>
            </a:r>
            <a:br>
              <a:rPr lang="en-US" altLang="en-US" sz="2600" b="1">
                <a:latin typeface="Helvetica Neue" charset="0"/>
                <a:cs typeface="Helvetica Neue" charset="0"/>
                <a:sym typeface="Helvetica Neue" charset="0"/>
              </a:rPr>
            </a:br>
            <a:r>
              <a:rPr lang="en-CA" altLang="en-US" sz="2600" b="1">
                <a:solidFill>
                  <a:srgbClr val="88398A"/>
                </a:solidFill>
                <a:latin typeface="Helvetica Neue" charset="0"/>
                <a:cs typeface="Helvetica Neue" charset="0"/>
                <a:sym typeface="Helvetica Neue" charset="0"/>
              </a:rPr>
              <a:t>de Usuario</a:t>
            </a:r>
            <a:endParaRPr lang="en-US" altLang="en-US" sz="2600" b="1">
              <a:solidFill>
                <a:srgbClr val="88398A"/>
              </a:solidFill>
              <a:latin typeface="Helvetica Neue" charset="0"/>
              <a:cs typeface="Helvetica Neue" charset="0"/>
              <a:sym typeface="Helvetica Neue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5F7E59-3FEB-46FD-9ABE-3E8303A9EA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8374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390C17E-7B16-4158-B2AE-F40A89C49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535483-F956-4AC2-9413-D0418F32D3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6113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3D44869-E781-43B5-8F53-ACC23340D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E7C3F7-B3DA-405A-95D6-F37C84F71B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234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D6023F2-90D1-4B89-B9F9-B2CE3DE9B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52DC89-71BB-4022-BC77-AB5E90D845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823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CC7D793-E046-46D9-939E-83050304E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D1DDD7-4B0A-489F-AFA5-F62B1CFAC3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364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A0B23E6-929E-4D94-BF0D-D3F98F133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8E3F23-C806-4CFF-8EB9-A0094480C4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3872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AEA13E2-1528-4762-A809-CFDFF2E19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43DF05-F3C0-4C93-A8FD-E1533138E9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574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CFC8F0A-2D81-4BCE-9F29-B1354041B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0"/>
              </a:spcBef>
              <a:buFont typeface="Helvetica Neue" charset="0"/>
              <a:buNone/>
            </a:pPr>
            <a:r>
              <a:rPr lang="es-AR" altLang="en-US" sz="3600">
                <a:latin typeface="Miss Beautiful Bold" panose="02000500000000000000" pitchFamily="2" charset="0"/>
                <a:cs typeface="Helvetica Neue" charset="0"/>
                <a:sym typeface="Helvetica Neue" charset="0"/>
              </a:rPr>
              <a:t>Deberia buscar si ese usuario tiene el codigo en GitHub</a:t>
            </a:r>
            <a:br>
              <a:rPr lang="es-AR" altLang="en-US" sz="3600">
                <a:latin typeface="Miss Beautiful Bold" panose="02000500000000000000" pitchFamily="2" charset="0"/>
                <a:cs typeface="Helvetica Neue" charset="0"/>
                <a:sym typeface="Helvetica Neue" charset="0"/>
              </a:rPr>
            </a:br>
            <a:endParaRPr lang="en-CA" altLang="en-US" sz="3600">
              <a:latin typeface="Miss Beautiful Bold" panose="02000500000000000000" pitchFamily="2" charset="0"/>
              <a:cs typeface="Helvetica Neue" charset="0"/>
              <a:sym typeface="Helvetica Neue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D5F63E-C535-4739-B88A-61815223D7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555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C51749B-FE82-478F-B8ED-C95AFB539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14E385-892A-4E20-93FA-4F4C7C7236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09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70AC6D6-A42C-4999-BCA6-2E6B1E664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2FEDF5-8D1B-48DC-A128-403057C0F9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354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FE41207-C3D1-4E5D-9412-D8903D854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0"/>
              </a:spcBef>
              <a:buFont typeface="Helvetica Neue" charset="0"/>
              <a:buNone/>
            </a:pPr>
            <a:endParaRPr lang="en-CA" altLang="en-US">
              <a:latin typeface="Helvetica Neue" charset="0"/>
              <a:cs typeface="Helvetica Neue" charset="0"/>
              <a:sym typeface="Helvetica Neue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22BB5C-6467-4468-B1AE-F7BD3E0D38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554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5633110-4957-4D0E-B982-EF3E02425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 typeface="Helvetica Neue" charset="0"/>
              <a:buNone/>
            </a:pPr>
            <a:r>
              <a:rPr lang="es-AR" altLang="en-US" sz="2600" b="1">
                <a:latin typeface="Helvetica Neue" charset="0"/>
                <a:cs typeface="Helvetica Neue" charset="0"/>
                <a:sym typeface="Helvetica Neue" charset="0"/>
              </a:rPr>
              <a:t>Códigos para generar</a:t>
            </a:r>
            <a:br>
              <a:rPr lang="en-US" altLang="en-US" sz="2600" b="1">
                <a:latin typeface="Helvetica Neue" charset="0"/>
                <a:cs typeface="Helvetica Neue" charset="0"/>
                <a:sym typeface="Helvetica Neue" charset="0"/>
              </a:rPr>
            </a:br>
            <a:r>
              <a:rPr lang="en-CA" altLang="en-US" sz="2600" b="1">
                <a:solidFill>
                  <a:srgbClr val="88398A"/>
                </a:solidFill>
                <a:latin typeface="Helvetica Neue" charset="0"/>
                <a:cs typeface="Helvetica Neue" charset="0"/>
                <a:sym typeface="Helvetica Neue" charset="0"/>
              </a:rPr>
              <a:t>de aplicaciones web con Shiny</a:t>
            </a:r>
            <a:endParaRPr lang="en-US" altLang="en-US" sz="2600" b="1" dirty="0">
              <a:solidFill>
                <a:srgbClr val="88398A"/>
              </a:solidFill>
              <a:latin typeface="Helvetica Neue" charset="0"/>
              <a:cs typeface="Helvetica Neue" charset="0"/>
              <a:sym typeface="Helvetica Neue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B2A706-1EA2-4186-B4E6-9E34F7FFD2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303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1E940F5-D4EF-48C1-9256-E6A34CADD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 typeface="Helvetica Neue" charset="0"/>
              <a:buNone/>
            </a:pPr>
            <a:r>
              <a:rPr lang="es-AR" altLang="en-US" sz="2600" b="1">
                <a:latin typeface="Helvetica Neue" charset="0"/>
                <a:cs typeface="Helvetica Neue" charset="0"/>
                <a:sym typeface="Helvetica Neue" charset="0"/>
              </a:rPr>
              <a:t>Algunos</a:t>
            </a:r>
            <a:br>
              <a:rPr lang="en-US" altLang="en-US" sz="2600" b="1">
                <a:latin typeface="Helvetica Neue" charset="0"/>
                <a:cs typeface="Helvetica Neue" charset="0"/>
                <a:sym typeface="Helvetica Neue" charset="0"/>
              </a:rPr>
            </a:br>
            <a:r>
              <a:rPr lang="en-CA" altLang="en-US" sz="2600" b="1">
                <a:solidFill>
                  <a:srgbClr val="88398A"/>
                </a:solidFill>
                <a:latin typeface="Helvetica Neue" charset="0"/>
                <a:cs typeface="Helvetica Neue" charset="0"/>
                <a:sym typeface="Helvetica Neue" charset="0"/>
              </a:rPr>
              <a:t>tutoriales</a:t>
            </a:r>
            <a:endParaRPr lang="en-US" altLang="en-US" sz="2600" b="1">
              <a:solidFill>
                <a:srgbClr val="88398A"/>
              </a:solidFill>
              <a:latin typeface="Helvetica Neue" charset="0"/>
              <a:cs typeface="Helvetica Neue" charset="0"/>
              <a:sym typeface="Helvetica Neue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B72452-B7EF-4C92-B70F-7DC5963F48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5523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7882DAC-0213-4E0F-B749-3A83F61E0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6EE7F7-FE00-499C-A06B-5D729BFF3E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323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560A01A-5989-4ADD-857D-C2BC002D8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9C8C03-A8A9-48A8-800A-93DB310C71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756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4B33FB1-CA8A-47A3-B5A8-D87B32B1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B03618-5F5A-45E2-8CB3-826E551450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260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D37AA3E-DB63-42F3-88A0-D482F2EB8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4B17B2-7E39-4E7C-912A-2A5635B1BC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32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D36A9D6-0209-4274-A17E-2ACECD3DE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Clr>
                <a:srgbClr val="181818"/>
              </a:buClr>
              <a:buFont typeface="Helvetica Neue" charset="0"/>
              <a:buNone/>
            </a:pPr>
            <a:r>
              <a:rPr lang="en-CA" altLang="en-US" sz="2600" b="1">
                <a:solidFill>
                  <a:schemeClr val="tx1"/>
                </a:solidFill>
                <a:latin typeface="Helvetica Neue" charset="0"/>
                <a:cs typeface="Helvetica Neue" charset="0"/>
                <a:sym typeface="Helvetica Neue" charset="0"/>
              </a:rPr>
              <a:t>Código </a:t>
            </a:r>
            <a:r>
              <a:rPr lang="en-CA" altLang="en-US" sz="2600" b="1">
                <a:solidFill>
                  <a:srgbClr val="FF66CC"/>
                </a:solidFill>
                <a:latin typeface="Helvetica Neue" charset="0"/>
                <a:cs typeface="Helvetica Neue" charset="0"/>
                <a:sym typeface="Helvetica Neue" charset="0"/>
              </a:rPr>
              <a:t>con Shiny Dashboard</a:t>
            </a:r>
            <a:endParaRPr lang="en-US" altLang="en-US" sz="2600" b="1" dirty="0">
              <a:solidFill>
                <a:srgbClr val="FF66CC"/>
              </a:solidFill>
              <a:latin typeface="Helvetica Neue" charset="0"/>
              <a:cs typeface="Helvetica Neue" charset="0"/>
              <a:sym typeface="Helvetica Neue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5BF50F-5998-46CB-82BA-4A20F2EED9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618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64B527F-0E5A-4CB3-BF6D-204B1678B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03888F-A30F-45E0-AAC7-C756825E54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99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</Words>
  <Application>Microsoft Office PowerPoint</Application>
  <PresentationFormat>On-screen Show (16:9)</PresentationFormat>
  <Paragraphs>20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Arial</vt:lpstr>
      <vt:lpstr>Calibri</vt:lpstr>
      <vt:lpstr>Calibri Light</vt:lpstr>
      <vt:lpstr>Helvetica Neue</vt:lpstr>
      <vt:lpstr>Miss Beautiful Bold</vt:lpstr>
      <vt:lpstr>Office Theme</vt:lpstr>
      <vt:lpstr> Shiny 2 Distintas aplicaciones web con Shiny, explorando códigos  </vt:lpstr>
      <vt:lpstr>¿Qué es  Shiny?</vt:lpstr>
      <vt:lpstr>PowerPoint Presentation</vt:lpstr>
      <vt:lpstr>Plantilla Shiny</vt:lpstr>
      <vt:lpstr>PowerPoint Presentation</vt:lpstr>
      <vt:lpstr>PowerPoint Presentation</vt:lpstr>
      <vt:lpstr>PowerPoint Presentation</vt:lpstr>
      <vt:lpstr>Código con Shiny Dashboard</vt:lpstr>
      <vt:lpstr>PowerPoint Presentation</vt:lpstr>
      <vt:lpstr>PowerPoint Presentation</vt:lpstr>
      <vt:lpstr>PowerPoint Presentation</vt:lpstr>
      <vt:lpstr>¿Por qué Shiny?</vt:lpstr>
      <vt:lpstr>PowerPoint Presentation</vt:lpstr>
      <vt:lpstr>PowerPoint Presentation</vt:lpstr>
      <vt:lpstr>PowerPoint Presentation</vt:lpstr>
      <vt:lpstr>¿Por qué Shiny?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Interfaz de Usuario</vt:lpstr>
      <vt:lpstr>PowerPoint Presentation</vt:lpstr>
      <vt:lpstr>Layout</vt:lpstr>
      <vt:lpstr>Interfaz de Usuario</vt:lpstr>
      <vt:lpstr>PowerPoint Presentation</vt:lpstr>
      <vt:lpstr>PowerPoint Presentation</vt:lpstr>
      <vt:lpstr>Interfaz de Usuario</vt:lpstr>
      <vt:lpstr>PowerPoint Presentation</vt:lpstr>
      <vt:lpstr>Formato del Input</vt:lpstr>
      <vt:lpstr>Formato del Input</vt:lpstr>
      <vt:lpstr>Interfaz de Usuario</vt:lpstr>
      <vt:lpstr>PowerPoint Presentation</vt:lpstr>
      <vt:lpstr>PowerPoint Presentation</vt:lpstr>
      <vt:lpstr>Interfaz de Usuario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Correr la  aplicación</vt:lpstr>
      <vt:lpstr>Correr la  aplicación</vt:lpstr>
      <vt:lpstr>PowerPoint Presentation</vt:lpstr>
      <vt:lpstr>Interfaz de Usuario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Deberia buscar si ese usuario tiene el codigo en GitHub </vt:lpstr>
      <vt:lpstr>PowerPoint Presentation</vt:lpstr>
      <vt:lpstr>PowerPoint Presentation</vt:lpstr>
      <vt:lpstr>Códigos para generar de aplicaciones web con Shiny</vt:lpstr>
      <vt:lpstr>Algunos tutoriales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Shiny 2 Distintas aplicaciones web con Shiny, explorando códigos  </dc:title>
  <dc:creator>Florencia D'Andrea</dc:creator>
  <cp:lastModifiedBy>Florencia D'Andrea</cp:lastModifiedBy>
  <cp:revision>1</cp:revision>
  <dcterms:created xsi:type="dcterms:W3CDTF">2017-09-23T23:56:51Z</dcterms:created>
  <dcterms:modified xsi:type="dcterms:W3CDTF">2017-09-23T23:56:51Z</dcterms:modified>
</cp:coreProperties>
</file>